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8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olo Mariani" initials="PM" lastIdx="12" clrIdx="0">
    <p:extLst>
      <p:ext uri="{19B8F6BF-5375-455C-9EA6-DF929625EA0E}">
        <p15:presenceInfo xmlns:p15="http://schemas.microsoft.com/office/powerpoint/2012/main" userId="fab94e23b02767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8BCDD-3C95-4AA9-BF05-58BD442710A0}" type="datetimeFigureOut">
              <a:rPr lang="it-IT" smtClean="0"/>
              <a:t>12/09/2019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7A483-14FE-4528-9C06-598590D1967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638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1DF1A3-4B54-4AD9-B0A9-C1531CCFA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BFF9BA7-7351-4076-BF14-6A7FEC558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CB5E163-A09D-437B-9C5C-DF867998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D1E3D-31FF-452A-B451-1469AFFFF42B}" type="datetime1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830BC4-DD43-4C4C-844B-90D6F425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473A2C-DAD6-416F-A9D6-9651F77F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8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F64F6B-4782-4EF4-8F2A-7A864D6D1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81C4A3-0AFD-4FA1-A494-850019466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5B6BCF-7D19-4F86-B4DA-998909F36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47E4-5F8A-4601-978F-6B095CEE0CF9}" type="datetime1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5F1C19-F726-436B-B684-85C97B46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87D3CC-D1A5-43A1-8109-8F2DBE9D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146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44D6FB2-43EA-4FFD-9896-BEE093A85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AD4033E-9E01-495F-99DF-279AED7C7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63FD03-6C4E-454D-9FFD-42D354F0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B7A7-B062-4041-83DE-AE5178F566B0}" type="datetime1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C0CC16-94C4-48B5-9855-BF3DFAF8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0512D1-5551-486C-862A-60834AAC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6033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56D298-1E9A-4CE4-8DE6-170B18A5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9990A4-007D-4444-B4C1-E6BFC4C3E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A0BCBE-4788-43AD-A99E-C16EB7452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348E-AE54-4C6A-BD90-1C9739983FD0}" type="datetime1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E7F553-6196-4282-9A31-952B2E8A7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9A77E38-71C6-4734-9A71-F29D558C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450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30DAD9-FE43-4B46-B114-DA0EED7B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CA3E65-88FB-45E8-AB42-CD03F24A3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59849F-701A-448A-BDF3-D54A82352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C617-46A6-436C-90B0-915AED6AFD83}" type="datetime1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FFDBB4-544B-4B82-A57D-836845C8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E05900-6749-4FF3-AD3B-AE1D8C76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147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9CE43-AEC4-4E4E-AE28-D145F0381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1657236-D856-44B7-B2DD-6DED4E1D3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DCF08B-D6FA-4A55-B3DF-C17C929B6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4F4369-394B-46B7-A48A-9903069F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A4BFD-962B-4390-83D6-A2300BB39008}" type="datetime1">
              <a:rPr lang="it-IT" smtClean="0"/>
              <a:t>12/09/2019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0C38941-9774-4889-9540-A91B28221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D47CCF-45C2-466A-8414-FCD85F95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06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77B414-62C1-4982-9870-B2FEB521C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68F644-9110-431F-B083-57812865B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FD25522-D5E8-4FAA-BFD7-2DDF3BA6E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97B4AC1-C3C3-4484-99E3-9940D3CAB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2DC610F-015E-45D5-B21C-11791BAA7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E3E0583-21AE-4E85-9F86-0507570A2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DC7BD-663E-43F4-8579-081666AD5F0C}" type="datetime1">
              <a:rPr lang="it-IT" smtClean="0"/>
              <a:t>12/09/2019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1AAAA02-1101-4366-8AA1-7A00CAB4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A119BD7-73B2-4788-BECE-33E7D5B5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46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A7FC77-6956-4D53-AD78-25C92BEED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5EC277B-AA7A-4809-8128-39F490AD6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A2D7D-2CD8-4E1E-92D0-94D9D6056648}" type="datetime1">
              <a:rPr lang="it-IT" smtClean="0"/>
              <a:t>12/09/2019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37ED9F-6455-4C53-906C-BE5B28E6B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EAF2B97-9988-4CF2-B4C5-EDCC5B71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107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5A8861F-0D04-44DE-B3DA-200859D1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5D8F5-0393-4949-BB3F-679C56F75041}" type="datetime1">
              <a:rPr lang="it-IT" smtClean="0"/>
              <a:t>12/09/2019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EA67A60-8642-49A1-BF30-9824CE7A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D630873-EE3A-4573-B3DE-5D12D49C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759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35E30B-1514-40BB-BA27-3609F0F7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F4A1C9C-4D66-4293-A64A-00EA6F29B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A7A005-8267-43F6-B9AD-F4F8AE783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3EC7C9-2860-4837-A412-48D47E7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EB22-FAF4-42DA-BC09-E4E41401D9BB}" type="datetime1">
              <a:rPr lang="it-IT" smtClean="0"/>
              <a:t>12/09/2019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1291654-47C1-4647-8F71-3BA7BEC51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66CEF1-D161-4FF4-B02A-64754638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44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8A1E38-95A6-4308-90C7-84BD4C4A6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8CF673F-B6AB-483E-8CF0-98F0EA802C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FCFD32-29DA-47A9-BC83-C3A26F806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CFAB4B-633E-4085-8030-2B3852BD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57A53-70C3-40A2-9168-7C2A923C00C2}" type="datetime1">
              <a:rPr lang="it-IT" smtClean="0"/>
              <a:t>12/09/2019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646C07-E413-4961-B695-4F53DDE4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0743FE-FE8B-4C96-A5D0-B689CD0B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11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85D6DDB-D494-44E2-A6CC-A08651A5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EC56D1B-6FBF-448E-9643-702BCA69B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445A4D-882F-4C7D-8F69-63B136520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AA6B3-A52C-4EE7-B028-A080A9675D1A}" type="datetime1">
              <a:rPr lang="it-IT" smtClean="0"/>
              <a:t>12/09/2019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CA6859-1C05-413C-A511-051FD9062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879519-A906-4091-85EE-7D2668F88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84B4A-0928-4580-89C2-7425DE7592A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63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8.gif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0" Type="http://schemas.openxmlformats.org/officeDocument/2006/relationships/image" Target="../media/image65.jp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3DA7DF7-6B37-4A56-A6B6-BF208E2217D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3411078A-7D0D-4378-8B7F-D4843F212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6B62F33-2645-4FED-AB5E-D3451D854753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 / 21</a:t>
            </a:r>
          </a:p>
        </p:txBody>
      </p:sp>
      <p:pic>
        <p:nvPicPr>
          <p:cNvPr id="5" name="Immagine 4" descr="Immagine che contiene persona, interni, parete, uomo&#10;&#10;Descrizione generata automaticamente">
            <a:extLst>
              <a:ext uri="{FF2B5EF4-FFF2-40B4-BE49-F238E27FC236}">
                <a16:creationId xmlns:a16="http://schemas.microsoft.com/office/drawing/2014/main" id="{62CAC53F-B551-4A07-8D95-F01A4F5B31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6"/>
            <a:ext cx="12192000" cy="630275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B5BF0C4-AAFE-4643-B647-459E5D14EE3F}"/>
              </a:ext>
            </a:extLst>
          </p:cNvPr>
          <p:cNvSpPr txBox="1"/>
          <p:nvPr/>
        </p:nvSpPr>
        <p:spPr>
          <a:xfrm>
            <a:off x="4712338" y="4775587"/>
            <a:ext cx="2767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+mj-lt"/>
              </a:rPr>
              <a:t>Manenti Federico	790032</a:t>
            </a:r>
          </a:p>
          <a:p>
            <a:r>
              <a:rPr lang="it-IT" dirty="0" err="1">
                <a:latin typeface="+mj-lt"/>
              </a:rPr>
              <a:t>Gaverini</a:t>
            </a:r>
            <a:r>
              <a:rPr lang="it-IT" dirty="0">
                <a:latin typeface="+mj-lt"/>
              </a:rPr>
              <a:t> Matteo	808101</a:t>
            </a:r>
          </a:p>
          <a:p>
            <a:r>
              <a:rPr lang="it-IT" dirty="0">
                <a:latin typeface="+mj-lt"/>
              </a:rPr>
              <a:t>Mariani Paolo 	800307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097D7C-CAB2-4034-AE37-107BD86BA53C}"/>
              </a:ext>
            </a:extLst>
          </p:cNvPr>
          <p:cNvSpPr txBox="1"/>
          <p:nvPr/>
        </p:nvSpPr>
        <p:spPr>
          <a:xfrm>
            <a:off x="1765799" y="2505670"/>
            <a:ext cx="8660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latin typeface="Century Gothic" panose="020B0502020202020204" pitchFamily="34" charset="0"/>
              </a:rPr>
              <a:t>Data science Lab Project</a:t>
            </a:r>
            <a:endParaRPr lang="it-IT" sz="5400" b="1" dirty="0">
              <a:latin typeface="Century Gothic" panose="020B0502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A8D553-1044-4952-8291-B2A2D4465C93}"/>
              </a:ext>
            </a:extLst>
          </p:cNvPr>
          <p:cNvSpPr txBox="1"/>
          <p:nvPr/>
        </p:nvSpPr>
        <p:spPr>
          <a:xfrm>
            <a:off x="2783234" y="3228945"/>
            <a:ext cx="6625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i="1" dirty="0">
                <a:latin typeface="Century Gothic" panose="020B0502020202020204" pitchFamily="34" charset="0"/>
              </a:rPr>
              <a:t>Classificazione e segmentazione immagini mediche</a:t>
            </a:r>
          </a:p>
        </p:txBody>
      </p:sp>
    </p:spTree>
    <p:extLst>
      <p:ext uri="{BB962C8B-B14F-4D97-AF65-F5344CB8AC3E}">
        <p14:creationId xmlns:p14="http://schemas.microsoft.com/office/powerpoint/2010/main" val="894964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7125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binaria: Dati e Architettura</a:t>
            </a:r>
            <a:endParaRPr lang="it-IT" sz="2400" dirty="0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0B39F246-4D5D-488D-9079-FA843B50D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019" y="489456"/>
            <a:ext cx="2447925" cy="517207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6096970-EB71-43CA-B01A-60EF70FCF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6" y="1085178"/>
            <a:ext cx="9328675" cy="4585907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712E76A4-7E7D-440D-AA68-9AC3551DBC01}"/>
              </a:ext>
            </a:extLst>
          </p:cNvPr>
          <p:cNvSpPr/>
          <p:nvPr/>
        </p:nvSpPr>
        <p:spPr>
          <a:xfrm>
            <a:off x="2485182" y="1062037"/>
            <a:ext cx="6966549" cy="4733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E4C0BAA8-61D7-4B20-8447-59E6498D7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57" y="1519598"/>
            <a:ext cx="1323975" cy="1323975"/>
          </a:xfrm>
          <a:prstGeom prst="rect">
            <a:avLst/>
          </a:prstGeom>
        </p:spPr>
      </p:pic>
      <p:pic>
        <p:nvPicPr>
          <p:cNvPr id="9" name="Immagine 8" descr="Immagine che contiene luogo di culto&#10;&#10;Descrizione generata automaticamente">
            <a:extLst>
              <a:ext uri="{FF2B5EF4-FFF2-40B4-BE49-F238E27FC236}">
                <a16:creationId xmlns:a16="http://schemas.microsoft.com/office/drawing/2014/main" id="{AC05258A-B3F8-4C30-9F2B-37F55EC11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31" y="3579028"/>
            <a:ext cx="1266826" cy="135660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27ABA7-1FD9-4CBF-932C-F36B432845F5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10 / 21</a:t>
            </a:r>
          </a:p>
        </p:txBody>
      </p:sp>
    </p:spTree>
    <p:extLst>
      <p:ext uri="{BB962C8B-B14F-4D97-AF65-F5344CB8AC3E}">
        <p14:creationId xmlns:p14="http://schemas.microsoft.com/office/powerpoint/2010/main" val="409770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604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binaria: Nvidia </a:t>
            </a:r>
            <a:r>
              <a:rPr lang="it-IT" sz="3200" dirty="0" err="1"/>
              <a:t>Cuda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7F7A997-36FA-4DDE-B343-FADAEB58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" y="1040423"/>
            <a:ext cx="1439008" cy="14390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FACA2C0-C1C6-4D2D-8620-20417098F110}"/>
              </a:ext>
            </a:extLst>
          </p:cNvPr>
          <p:cNvSpPr txBox="1"/>
          <p:nvPr/>
        </p:nvSpPr>
        <p:spPr>
          <a:xfrm>
            <a:off x="1848912" y="1195754"/>
            <a:ext cx="9097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Compute </a:t>
            </a:r>
            <a:r>
              <a:rPr lang="it-IT" b="1" dirty="0" err="1"/>
              <a:t>Unified</a:t>
            </a:r>
            <a:r>
              <a:rPr lang="it-IT" b="1" dirty="0"/>
              <a:t> Device Architecture</a:t>
            </a:r>
          </a:p>
          <a:p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Architettura HW-SW creata da Nvidia per l’elaborazione in parallelo tramite core GPU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Facilmente integrabile nell’ambiente Python (scritta in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Dati e operazioni condividono la memoria (grande cache)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Mancanza meccanismo di gestione delle eccezioni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Particolarmente indicata per l’elaborazione delle immagini e con grandi quantità di dati/calcoli da parallelizzare</a:t>
            </a:r>
          </a:p>
          <a:p>
            <a:endParaRPr lang="it-IT" dirty="0"/>
          </a:p>
        </p:txBody>
      </p:sp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A21FE65-777F-4672-9013-8D8891EAC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26" y="3654303"/>
            <a:ext cx="5443239" cy="224533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01E35B-F707-455C-8479-43787B16F5D0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11 / 21</a:t>
            </a:r>
          </a:p>
        </p:txBody>
      </p:sp>
    </p:spTree>
    <p:extLst>
      <p:ext uri="{BB962C8B-B14F-4D97-AF65-F5344CB8AC3E}">
        <p14:creationId xmlns:p14="http://schemas.microsoft.com/office/powerpoint/2010/main" val="36219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F1EDA07-8058-4294-ABDD-4FEFF82A2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062037"/>
            <a:ext cx="11020425" cy="47339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6369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binaria: </a:t>
            </a:r>
            <a:r>
              <a:rPr lang="it-IT" sz="3200" dirty="0" err="1"/>
              <a:t>Preprocessing</a:t>
            </a:r>
            <a:endParaRPr lang="it-IT" sz="2400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FB66C9A-AF95-4817-BA5C-626230DC4966}"/>
              </a:ext>
            </a:extLst>
          </p:cNvPr>
          <p:cNvSpPr/>
          <p:nvPr/>
        </p:nvSpPr>
        <p:spPr>
          <a:xfrm>
            <a:off x="3603741" y="989122"/>
            <a:ext cx="2277208" cy="155452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D59A91EF-3B29-4D21-8BE8-EA9127812DEB}"/>
              </a:ext>
            </a:extLst>
          </p:cNvPr>
          <p:cNvSpPr/>
          <p:nvPr/>
        </p:nvSpPr>
        <p:spPr>
          <a:xfrm>
            <a:off x="6311052" y="1177557"/>
            <a:ext cx="2277208" cy="122217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EEC54AB-9882-4550-8C8F-A2591652922B}"/>
              </a:ext>
            </a:extLst>
          </p:cNvPr>
          <p:cNvSpPr/>
          <p:nvPr/>
        </p:nvSpPr>
        <p:spPr>
          <a:xfrm>
            <a:off x="9645010" y="1062036"/>
            <a:ext cx="2150237" cy="47339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0EF8960B-4B91-4ED5-AC34-EED2028A8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30" y="2996276"/>
            <a:ext cx="2150237" cy="2636162"/>
          </a:xfrm>
          <a:prstGeom prst="rect">
            <a:avLst/>
          </a:prstGeom>
        </p:spPr>
      </p:pic>
      <p:pic>
        <p:nvPicPr>
          <p:cNvPr id="23" name="Immagine 22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24ADA9DD-9BC7-4F6B-98D5-356993BEC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960" y="3159799"/>
            <a:ext cx="1323975" cy="13239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C7BAC0F-8020-44C2-BAEF-5C9629C62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537" y="2972356"/>
            <a:ext cx="2602668" cy="26840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E9C789-B12F-49C6-BA95-436C2C2F4201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12 / 21</a:t>
            </a:r>
          </a:p>
        </p:txBody>
      </p:sp>
    </p:spTree>
    <p:extLst>
      <p:ext uri="{BB962C8B-B14F-4D97-AF65-F5344CB8AC3E}">
        <p14:creationId xmlns:p14="http://schemas.microsoft.com/office/powerpoint/2010/main" val="39538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2" grpId="0" animBg="1"/>
      <p:bldP spid="22" grpId="1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5550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binaria: Split Dati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0255744-9F32-469A-8C12-414E96AB6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2062162"/>
            <a:ext cx="9277350" cy="27336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D5D2265-5429-4B15-B6D4-0C97F3FB08B2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13 / 21</a:t>
            </a:r>
          </a:p>
        </p:txBody>
      </p:sp>
    </p:spTree>
    <p:extLst>
      <p:ext uri="{BB962C8B-B14F-4D97-AF65-F5344CB8AC3E}">
        <p14:creationId xmlns:p14="http://schemas.microsoft.com/office/powerpoint/2010/main" val="178689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8778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binaria: Creazione Modello Standard</a:t>
            </a:r>
            <a:endParaRPr lang="it-IT" sz="2400" dirty="0"/>
          </a:p>
        </p:txBody>
      </p:sp>
      <p:pic>
        <p:nvPicPr>
          <p:cNvPr id="18" name="Immagine 1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ABD16114-2D97-4457-B09C-C7046DE38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3" r="82809" b="5496"/>
          <a:stretch/>
        </p:blipFill>
        <p:spPr>
          <a:xfrm>
            <a:off x="1221257" y="1333570"/>
            <a:ext cx="2464548" cy="3785796"/>
          </a:xfrm>
          <a:prstGeom prst="rect">
            <a:avLst/>
          </a:prstGeom>
        </p:spPr>
      </p:pic>
      <p:pic>
        <p:nvPicPr>
          <p:cNvPr id="19" name="Immagine 18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C3F77699-CA4B-44E3-89B7-4E7F6050DB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3" r="82809" b="50000"/>
          <a:stretch/>
        </p:blipFill>
        <p:spPr>
          <a:xfrm>
            <a:off x="4315880" y="1266623"/>
            <a:ext cx="2464548" cy="4324754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11960C01-03E6-4959-81B5-EFB3E8B2BDC7}"/>
              </a:ext>
            </a:extLst>
          </p:cNvPr>
          <p:cNvSpPr/>
          <p:nvPr/>
        </p:nvSpPr>
        <p:spPr>
          <a:xfrm>
            <a:off x="937163" y="2718304"/>
            <a:ext cx="2277208" cy="5847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6CA421-122E-416A-9426-9C0C0AF2E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05" y="1266623"/>
            <a:ext cx="3790282" cy="2495269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8540A9-D9CB-455D-97D0-67E940D85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83" y="724357"/>
            <a:ext cx="4009354" cy="2672902"/>
          </a:xfrm>
          <a:prstGeom prst="rect">
            <a:avLst/>
          </a:prstGeom>
        </p:spPr>
      </p:pic>
      <p:pic>
        <p:nvPicPr>
          <p:cNvPr id="12" name="Immagine 11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0D3F39B0-B773-4B9A-93FE-1AE686F62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83" y="3260432"/>
            <a:ext cx="4009354" cy="267290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965BF23-A6B3-4891-ACE3-D7EF2E284B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937" y="2959109"/>
            <a:ext cx="4200525" cy="8763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AB650F6-3A1C-459C-9AB1-C38C051B01E6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14 / 21</a:t>
            </a:r>
          </a:p>
        </p:txBody>
      </p:sp>
    </p:spTree>
    <p:extLst>
      <p:ext uri="{BB962C8B-B14F-4D97-AF65-F5344CB8AC3E}">
        <p14:creationId xmlns:p14="http://schemas.microsoft.com/office/powerpoint/2010/main" val="396410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1064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binaria: Combinazioni Layer per Modello ottimo</a:t>
            </a:r>
            <a:endParaRPr lang="it-IT" sz="2400" dirty="0"/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095D06D-ED65-4F78-AAF3-D86FADDBA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490662"/>
            <a:ext cx="9020175" cy="3876675"/>
          </a:xfrm>
          <a:prstGeom prst="rect">
            <a:avLst/>
          </a:prstGeom>
        </p:spPr>
      </p:pic>
      <p:pic>
        <p:nvPicPr>
          <p:cNvPr id="5" name="Immagine 4" descr="Immagine che contiene cielo, testo&#10;&#10;Descrizione generata automaticamente">
            <a:extLst>
              <a:ext uri="{FF2B5EF4-FFF2-40B4-BE49-F238E27FC236}">
                <a16:creationId xmlns:a16="http://schemas.microsoft.com/office/drawing/2014/main" id="{A09914A7-15C0-42E9-A262-74E94BD45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15" y="1671534"/>
            <a:ext cx="11323212" cy="3514930"/>
          </a:xfrm>
          <a:prstGeom prst="rect">
            <a:avLst/>
          </a:prstGeom>
        </p:spPr>
      </p:pic>
      <p:pic>
        <p:nvPicPr>
          <p:cNvPr id="14" name="Immagine 13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93DA925C-C68F-477E-AFD1-D9E7244495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8" r="85193" b="6531"/>
          <a:stretch/>
        </p:blipFill>
        <p:spPr>
          <a:xfrm>
            <a:off x="1285182" y="712560"/>
            <a:ext cx="1826924" cy="5592661"/>
          </a:xfrm>
          <a:prstGeom prst="rect">
            <a:avLst/>
          </a:prstGeom>
        </p:spPr>
      </p:pic>
      <p:pic>
        <p:nvPicPr>
          <p:cNvPr id="17" name="Immagine 16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6E6D41AF-323A-41FF-AC76-0EB16487BA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35" y="3508890"/>
            <a:ext cx="4032369" cy="268824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8F77F41-7975-4A33-8608-FA0F5A955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836" y="733650"/>
            <a:ext cx="4032369" cy="268824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F585743-E90A-420D-BC19-F4409CC96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60" y="2990850"/>
            <a:ext cx="4200525" cy="8763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C422737-195C-4AF9-ACA4-5AC2A8553761}"/>
              </a:ext>
            </a:extLst>
          </p:cNvPr>
          <p:cNvSpPr txBox="1"/>
          <p:nvPr/>
        </p:nvSpPr>
        <p:spPr>
          <a:xfrm>
            <a:off x="3412835" y="5781743"/>
            <a:ext cx="545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27 diverse combinazioni ~ 8 ore per l’esecuzione (CUDA)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B8E543C-8B09-4793-B0C0-B239C95E3D22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15 / 21</a:t>
            </a:r>
          </a:p>
        </p:txBody>
      </p:sp>
    </p:spTree>
    <p:extLst>
      <p:ext uri="{BB962C8B-B14F-4D97-AF65-F5344CB8AC3E}">
        <p14:creationId xmlns:p14="http://schemas.microsoft.com/office/powerpoint/2010/main" val="10865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8"/>
            <a:ext cx="106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Segmentazione di immagini: Introduzione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B8816A5-9DE7-483B-8B4C-88225BE08BBB}"/>
              </a:ext>
            </a:extLst>
          </p:cNvPr>
          <p:cNvSpPr/>
          <p:nvPr/>
        </p:nvSpPr>
        <p:spPr>
          <a:xfrm>
            <a:off x="578578" y="1109989"/>
            <a:ext cx="9876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/>
              <a:t>DEFINIZIONE: processo che consiste nel partizionare un’immagine in segmenti multipli chiamati regioni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74DE1D2-6ECA-4846-BC81-C256A7B30DAF}"/>
              </a:ext>
            </a:extLst>
          </p:cNvPr>
          <p:cNvSpPr txBox="1"/>
          <p:nvPr/>
        </p:nvSpPr>
        <p:spPr>
          <a:xfrm>
            <a:off x="4177755" y="2681070"/>
            <a:ext cx="267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53C0AE5A-25BD-49DD-B32D-E9A77BDF4D19}"/>
              </a:ext>
            </a:extLst>
          </p:cNvPr>
          <p:cNvSpPr/>
          <p:nvPr/>
        </p:nvSpPr>
        <p:spPr>
          <a:xfrm>
            <a:off x="5253422" y="2472329"/>
            <a:ext cx="6938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Perché la segmentazione è importante in ambito medico?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Rimozione scatola cranica in studi cerebrali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Contornamento dei tumori o organi ad essi circostanti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Aumentare la precisione degli interventi chirurgici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40C5C848-8CB1-4A18-B13F-2FBB776EB0B2}"/>
              </a:ext>
            </a:extLst>
          </p:cNvPr>
          <p:cNvSpPr/>
          <p:nvPr/>
        </p:nvSpPr>
        <p:spPr>
          <a:xfrm>
            <a:off x="756133" y="1692566"/>
            <a:ext cx="33453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Ambito applicazione</a:t>
            </a:r>
          </a:p>
          <a:p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Guida autonoma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Sicurezza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Medicina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42" name="Immagine 41" descr="Immagine che contiene strada, via, automobile, scena&#10;&#10;Descrizione generata automaticamente">
            <a:extLst>
              <a:ext uri="{FF2B5EF4-FFF2-40B4-BE49-F238E27FC236}">
                <a16:creationId xmlns:a16="http://schemas.microsoft.com/office/drawing/2014/main" id="{F2B8C099-0E08-451E-B35A-3AC4D876C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944" y="2003854"/>
            <a:ext cx="918538" cy="707886"/>
          </a:xfrm>
          <a:prstGeom prst="rect">
            <a:avLst/>
          </a:prstGeom>
        </p:spPr>
      </p:pic>
      <p:pic>
        <p:nvPicPr>
          <p:cNvPr id="47" name="Immagine 46" descr="Immagine che contiene persona, edificio, esterni&#10;&#10;Descrizione generata automaticamente">
            <a:extLst>
              <a:ext uri="{FF2B5EF4-FFF2-40B4-BE49-F238E27FC236}">
                <a16:creationId xmlns:a16="http://schemas.microsoft.com/office/drawing/2014/main" id="{A5A2FE07-F617-4B27-8F6F-7718848D3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21" b="47147"/>
          <a:stretch/>
        </p:blipFill>
        <p:spPr>
          <a:xfrm>
            <a:off x="2992944" y="2857050"/>
            <a:ext cx="942553" cy="707886"/>
          </a:xfrm>
          <a:prstGeom prst="rect">
            <a:avLst/>
          </a:prstGeom>
        </p:spPr>
      </p:pic>
      <p:pic>
        <p:nvPicPr>
          <p:cNvPr id="49" name="Immagine 48" descr="Immagine che contiene tennis, racchetta, persona, bicicletta&#10;&#10;Descrizione generata automaticamente">
            <a:extLst>
              <a:ext uri="{FF2B5EF4-FFF2-40B4-BE49-F238E27FC236}">
                <a16:creationId xmlns:a16="http://schemas.microsoft.com/office/drawing/2014/main" id="{B10431E6-7087-4077-998F-EA452D2B46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6" r="50000" b="52006"/>
          <a:stretch/>
        </p:blipFill>
        <p:spPr>
          <a:xfrm>
            <a:off x="2956879" y="3710845"/>
            <a:ext cx="978618" cy="844043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80B3FB-A5B2-43E0-85DC-2793DD428E8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16 / 21</a:t>
            </a:r>
          </a:p>
        </p:txBody>
      </p:sp>
    </p:spTree>
    <p:extLst>
      <p:ext uri="{BB962C8B-B14F-4D97-AF65-F5344CB8AC3E}">
        <p14:creationId xmlns:p14="http://schemas.microsoft.com/office/powerpoint/2010/main" val="155535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344A3BD-74FB-4524-BFB7-BC423872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52" y="1653171"/>
            <a:ext cx="7287043" cy="382435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B74BA1-9A34-4EED-9992-F2887EBB003C}"/>
              </a:ext>
            </a:extLst>
          </p:cNvPr>
          <p:cNvSpPr txBox="1"/>
          <p:nvPr/>
        </p:nvSpPr>
        <p:spPr>
          <a:xfrm>
            <a:off x="409903" y="197068"/>
            <a:ext cx="106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Segmentazione di immagini: Tecniche utilizzate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144C787-279C-4FA6-8D4B-9CBDDD61F99E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17 / 21</a:t>
            </a:r>
          </a:p>
        </p:txBody>
      </p:sp>
    </p:spTree>
    <p:extLst>
      <p:ext uri="{BB962C8B-B14F-4D97-AF65-F5344CB8AC3E}">
        <p14:creationId xmlns:p14="http://schemas.microsoft.com/office/powerpoint/2010/main" val="2273716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DFF5178-47F8-4593-86E9-0183978CD54E}"/>
              </a:ext>
            </a:extLst>
          </p:cNvPr>
          <p:cNvSpPr/>
          <p:nvPr/>
        </p:nvSpPr>
        <p:spPr>
          <a:xfrm>
            <a:off x="551945" y="1094033"/>
            <a:ext cx="95863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/>
              <a:t>DEFINIZIONE: metodologia che consiste nel raggruppare le osservazioni in determinati gruppi (cluster) sulla base di alcuni attributi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21B321A-58E6-42AE-A719-F1E9B1FA8885}"/>
              </a:ext>
            </a:extLst>
          </p:cNvPr>
          <p:cNvSpPr/>
          <p:nvPr/>
        </p:nvSpPr>
        <p:spPr>
          <a:xfrm>
            <a:off x="689596" y="2086556"/>
            <a:ext cx="101878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K-</a:t>
            </a:r>
            <a:r>
              <a:rPr lang="it-IT" b="1" dirty="0" err="1"/>
              <a:t>means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Clustering esclusivo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base sul concetto di </a:t>
            </a:r>
            <a:r>
              <a:rPr lang="it-IT" i="1" dirty="0" err="1"/>
              <a:t>centroide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usa principalmente la distanza euclidea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4C3E220-3A71-45DE-840D-4FEFA2072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773" y="2277202"/>
            <a:ext cx="5617068" cy="110111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6675820-D196-4705-ABF3-E7B3392C2E5E}"/>
              </a:ext>
            </a:extLst>
          </p:cNvPr>
          <p:cNvSpPr txBox="1"/>
          <p:nvPr/>
        </p:nvSpPr>
        <p:spPr>
          <a:xfrm>
            <a:off x="409903" y="197068"/>
            <a:ext cx="106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Segmentazione di immagini: Clustering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47F5304-2885-4FA5-8087-9F3985C0C5EC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F20E260-1445-4FDD-A716-A18EAE75D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pic>
        <p:nvPicPr>
          <p:cNvPr id="14" name="Immagine 13" descr="Immagine che contiene torta&#10;&#10;Descrizione generata automaticamente">
            <a:extLst>
              <a:ext uri="{FF2B5EF4-FFF2-40B4-BE49-F238E27FC236}">
                <a16:creationId xmlns:a16="http://schemas.microsoft.com/office/drawing/2014/main" id="{F31E27D1-DAE1-4C0C-A565-DFBD88A2C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15" y="3827371"/>
            <a:ext cx="2076450" cy="207645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DE30DDAE-987D-4A79-9EA5-32B3D7061210}"/>
              </a:ext>
            </a:extLst>
          </p:cNvPr>
          <p:cNvSpPr/>
          <p:nvPr/>
        </p:nvSpPr>
        <p:spPr>
          <a:xfrm>
            <a:off x="5405544" y="2137248"/>
            <a:ext cx="1260726" cy="129175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986B9C8-ABB2-48DA-91C5-251AE4AE54D4}"/>
              </a:ext>
            </a:extLst>
          </p:cNvPr>
          <p:cNvSpPr/>
          <p:nvPr/>
        </p:nvSpPr>
        <p:spPr>
          <a:xfrm>
            <a:off x="7809531" y="2137248"/>
            <a:ext cx="1260726" cy="12917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DC68B5F6-2626-4E36-9B99-637CC362D157}"/>
              </a:ext>
            </a:extLst>
          </p:cNvPr>
          <p:cNvSpPr/>
          <p:nvPr/>
        </p:nvSpPr>
        <p:spPr>
          <a:xfrm>
            <a:off x="9916344" y="2137248"/>
            <a:ext cx="1260726" cy="129175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animale&#10;&#10;Descrizione generata automaticamente">
            <a:extLst>
              <a:ext uri="{FF2B5EF4-FFF2-40B4-BE49-F238E27FC236}">
                <a16:creationId xmlns:a16="http://schemas.microsoft.com/office/drawing/2014/main" id="{6E27D6B4-8C03-4CAF-AFC8-2D9A9D4A5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85" y="3826911"/>
            <a:ext cx="2114043" cy="210638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BE898FE-FD58-44F5-8ECD-DC15BD974EB1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18 / 21</a:t>
            </a:r>
          </a:p>
        </p:txBody>
      </p:sp>
    </p:spTree>
    <p:extLst>
      <p:ext uri="{BB962C8B-B14F-4D97-AF65-F5344CB8AC3E}">
        <p14:creationId xmlns:p14="http://schemas.microsoft.com/office/powerpoint/2010/main" val="124177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DE25F976-A61C-436A-A968-0960FB78E69E}"/>
              </a:ext>
            </a:extLst>
          </p:cNvPr>
          <p:cNvSpPr/>
          <p:nvPr/>
        </p:nvSpPr>
        <p:spPr>
          <a:xfrm>
            <a:off x="542113" y="1101683"/>
            <a:ext cx="9586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/>
              <a:t>Questa tecnica consente di segmentare oggetti differenti usando i valori dei pixel</a:t>
            </a:r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B6D6B3D9-4BBF-46EC-A12A-9E2905BB716F}"/>
              </a:ext>
            </a:extLst>
          </p:cNvPr>
          <p:cNvSpPr/>
          <p:nvPr/>
        </p:nvSpPr>
        <p:spPr>
          <a:xfrm>
            <a:off x="5664383" y="2019329"/>
            <a:ext cx="4823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Utile quando i contrasti di colori tra l’oggetto </a:t>
            </a:r>
          </a:p>
          <a:p>
            <a:r>
              <a:rPr lang="it-IT" dirty="0"/>
              <a:t>e lo sfondo sono molto evidenti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C7B38FF-238A-4610-AE0F-62ADC295B5FE}"/>
              </a:ext>
            </a:extLst>
          </p:cNvPr>
          <p:cNvCxnSpPr>
            <a:cxnSpLocks/>
          </p:cNvCxnSpPr>
          <p:nvPr/>
        </p:nvCxnSpPr>
        <p:spPr>
          <a:xfrm>
            <a:off x="5213102" y="1578532"/>
            <a:ext cx="902563" cy="4112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D7B94FA-DC60-46ED-AAFC-1C7A45CC30C5}"/>
              </a:ext>
            </a:extLst>
          </p:cNvPr>
          <p:cNvCxnSpPr>
            <a:cxnSpLocks/>
          </p:cNvCxnSpPr>
          <p:nvPr/>
        </p:nvCxnSpPr>
        <p:spPr>
          <a:xfrm flipH="1">
            <a:off x="3491385" y="1583541"/>
            <a:ext cx="902563" cy="36933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77778DB-5123-43EC-890F-461A58B382BF}"/>
              </a:ext>
            </a:extLst>
          </p:cNvPr>
          <p:cNvSpPr txBox="1"/>
          <p:nvPr/>
        </p:nvSpPr>
        <p:spPr>
          <a:xfrm>
            <a:off x="2495940" y="1984380"/>
            <a:ext cx="2175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Esistono due tipi: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Global </a:t>
            </a:r>
            <a:r>
              <a:rPr lang="it-IT" dirty="0" err="1"/>
              <a:t>threshold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Local </a:t>
            </a:r>
            <a:r>
              <a:rPr lang="it-IT" dirty="0" err="1"/>
              <a:t>threshold</a:t>
            </a: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F0D5129-27FF-43BA-BA05-1009A5B7F9DD}"/>
              </a:ext>
            </a:extLst>
          </p:cNvPr>
          <p:cNvSpPr/>
          <p:nvPr/>
        </p:nvSpPr>
        <p:spPr>
          <a:xfrm>
            <a:off x="409903" y="3190359"/>
            <a:ext cx="101878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Global </a:t>
            </a:r>
            <a:r>
              <a:rPr lang="it-IT" b="1" dirty="0" err="1"/>
              <a:t>threshold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Divide l’immagine in due regioni: oggetto e sfondo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Classificazione avviene in modo binario (0,1)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32C3544-55A7-4E9D-856D-3AEBFE42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862" y="3022265"/>
            <a:ext cx="5263391" cy="94035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EC9CA1-E642-4859-A3EA-A7CC1A95BE52}"/>
              </a:ext>
            </a:extLst>
          </p:cNvPr>
          <p:cNvSpPr txBox="1"/>
          <p:nvPr/>
        </p:nvSpPr>
        <p:spPr>
          <a:xfrm>
            <a:off x="409903" y="197068"/>
            <a:ext cx="106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Segmentazione di immagini: </a:t>
            </a:r>
            <a:r>
              <a:rPr lang="it-IT" sz="3200" dirty="0" err="1"/>
              <a:t>Thresholding</a:t>
            </a:r>
            <a:endParaRPr lang="it-IT" sz="32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FE267CA-6479-4AA5-B1E5-E2DD7258A13F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7DE84CE-CCDA-4E67-93A8-FE647570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5327534D-FF39-4E9A-95BF-A5275DC5BA31}"/>
              </a:ext>
            </a:extLst>
          </p:cNvPr>
          <p:cNvSpPr/>
          <p:nvPr/>
        </p:nvSpPr>
        <p:spPr>
          <a:xfrm>
            <a:off x="6312274" y="2948058"/>
            <a:ext cx="1179907" cy="11163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8F7551AF-623C-4405-894C-9B5C60D6A68C}"/>
              </a:ext>
            </a:extLst>
          </p:cNvPr>
          <p:cNvSpPr/>
          <p:nvPr/>
        </p:nvSpPr>
        <p:spPr>
          <a:xfrm>
            <a:off x="8521300" y="2948058"/>
            <a:ext cx="1179907" cy="11163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B0204A7-9CFE-477F-9180-C81709A6F882}"/>
              </a:ext>
            </a:extLst>
          </p:cNvPr>
          <p:cNvSpPr/>
          <p:nvPr/>
        </p:nvSpPr>
        <p:spPr>
          <a:xfrm>
            <a:off x="10522348" y="2958413"/>
            <a:ext cx="1179907" cy="11163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 descr="Immagine che contiene torta&#10;&#10;Descrizione generata automaticamente">
            <a:extLst>
              <a:ext uri="{FF2B5EF4-FFF2-40B4-BE49-F238E27FC236}">
                <a16:creationId xmlns:a16="http://schemas.microsoft.com/office/drawing/2014/main" id="{97B91CF0-7572-4F10-99E4-8250FB08F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76" y="4193552"/>
            <a:ext cx="2076450" cy="207645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9CA83548-FD3D-44D9-BF50-A25727C31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870" y="4198489"/>
            <a:ext cx="2106383" cy="2106383"/>
          </a:xfrm>
          <a:prstGeom prst="rect">
            <a:avLst/>
          </a:prstGeom>
        </p:spPr>
      </p:pic>
      <p:pic>
        <p:nvPicPr>
          <p:cNvPr id="27" name="Immagine 2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43D1BE4-96F0-44D6-86D5-A25B5C8BEA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" b="3185"/>
          <a:stretch/>
        </p:blipFill>
        <p:spPr>
          <a:xfrm>
            <a:off x="4671572" y="4075795"/>
            <a:ext cx="3675905" cy="2237878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18E971D-CF2E-475D-8189-B41E2F982596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19 / 21</a:t>
            </a:r>
          </a:p>
        </p:txBody>
      </p:sp>
    </p:spTree>
    <p:extLst>
      <p:ext uri="{BB962C8B-B14F-4D97-AF65-F5344CB8AC3E}">
        <p14:creationId xmlns:p14="http://schemas.microsoft.com/office/powerpoint/2010/main" val="87188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/>
      <p:bldP spid="19" grpId="0"/>
      <p:bldP spid="20" grpId="0" animBg="1"/>
      <p:bldP spid="20" grpId="1" animBg="1"/>
      <p:bldP spid="21" grpId="0" animBg="1"/>
      <p:bldP spid="21" grpId="1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0F034B-4097-4724-966C-CCF931F94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902" y="1113002"/>
            <a:ext cx="9959216" cy="47018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1800" dirty="0"/>
              <a:t>Classificazione non binaria di crani in scala di grigi </a:t>
            </a:r>
          </a:p>
          <a:p>
            <a:pPr marL="0" indent="0">
              <a:buNone/>
            </a:pPr>
            <a:r>
              <a:rPr lang="it-IT" sz="2000" dirty="0"/>
              <a:t>	</a:t>
            </a:r>
          </a:p>
          <a:p>
            <a:pPr marL="0" indent="0">
              <a:buNone/>
            </a:pPr>
            <a:r>
              <a:rPr lang="it-IT" sz="2000" i="1" dirty="0"/>
              <a:t>   </a:t>
            </a:r>
            <a:r>
              <a:rPr lang="it-IT" sz="1800" i="1" dirty="0"/>
              <a:t>Automatizzare il riconoscimento della tipologia immagine</a:t>
            </a:r>
            <a:endParaRPr lang="it-IT" sz="2000" i="1" dirty="0"/>
          </a:p>
          <a:p>
            <a:pPr marL="0" indent="0">
              <a:buNone/>
            </a:pPr>
            <a:endParaRPr lang="it-IT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/>
              <a:t> </a:t>
            </a:r>
            <a:r>
              <a:rPr lang="it-IT" sz="1800" dirty="0"/>
              <a:t>Classificazione binaria immagini cellule a colori infette</a:t>
            </a:r>
            <a:endParaRPr lang="it-IT" sz="2000" dirty="0"/>
          </a:p>
          <a:p>
            <a:pPr marL="0" indent="0">
              <a:buNone/>
            </a:pPr>
            <a:endParaRPr lang="it-IT" sz="2000" i="1" dirty="0"/>
          </a:p>
          <a:p>
            <a:pPr marL="0" indent="0">
              <a:buNone/>
            </a:pPr>
            <a:r>
              <a:rPr lang="it-IT" sz="2000" i="1" dirty="0"/>
              <a:t>	 </a:t>
            </a:r>
            <a:r>
              <a:rPr lang="it-IT" sz="1800" i="1" dirty="0"/>
              <a:t>Riconoscere la presenza o meno di malattie</a:t>
            </a:r>
            <a:endParaRPr lang="it-IT" sz="2000" dirty="0"/>
          </a:p>
          <a:p>
            <a:pPr>
              <a:buFont typeface="Wingdings" panose="05000000000000000000" pitchFamily="2" charset="2"/>
              <a:buChar char="v"/>
            </a:pPr>
            <a:endParaRPr lang="it-IT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sz="1800" dirty="0"/>
              <a:t>Segmentazione crani</a:t>
            </a:r>
          </a:p>
          <a:p>
            <a:pPr marL="0" indent="0">
              <a:buNone/>
            </a:pPr>
            <a:endParaRPr lang="it-IT" sz="2000" i="1" dirty="0"/>
          </a:p>
          <a:p>
            <a:pPr marL="0" indent="0">
              <a:buNone/>
            </a:pPr>
            <a:r>
              <a:rPr lang="it-IT" sz="2000" i="1" dirty="0"/>
              <a:t>	</a:t>
            </a:r>
            <a:r>
              <a:rPr lang="it-IT" sz="1800" i="1" dirty="0"/>
              <a:t>Delimitare la zona operabile</a:t>
            </a:r>
            <a:endParaRPr lang="it-IT" sz="2000" dirty="0"/>
          </a:p>
          <a:p>
            <a:pPr>
              <a:buFont typeface="Wingdings" panose="05000000000000000000" pitchFamily="2" charset="2"/>
              <a:buChar char="Ø"/>
            </a:pPr>
            <a:endParaRPr lang="it-IT" sz="2000" dirty="0"/>
          </a:p>
          <a:p>
            <a:pPr>
              <a:buFont typeface="Wingdings" panose="05000000000000000000" pitchFamily="2" charset="2"/>
              <a:buChar char="Ø"/>
            </a:pPr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2241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OBIETTIVI</a:t>
            </a:r>
            <a:endParaRPr lang="it-IT" sz="3200" dirty="0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F62AF0C-8382-416B-AC84-0B9A14A4980C}"/>
              </a:ext>
            </a:extLst>
          </p:cNvPr>
          <p:cNvCxnSpPr>
            <a:cxnSpLocks/>
          </p:cNvCxnSpPr>
          <p:nvPr/>
        </p:nvCxnSpPr>
        <p:spPr>
          <a:xfrm>
            <a:off x="2287814" y="4712435"/>
            <a:ext cx="0" cy="4199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magine 35" descr="Immagine che contiene invertebrato, interni, bianco, animale&#10;&#10;Descrizione generata automaticamente">
            <a:extLst>
              <a:ext uri="{FF2B5EF4-FFF2-40B4-BE49-F238E27FC236}">
                <a16:creationId xmlns:a16="http://schemas.microsoft.com/office/drawing/2014/main" id="{30797FB0-905B-4F03-AA0A-59B3F8053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3090" y="611796"/>
            <a:ext cx="1303689" cy="134339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11B1EB5-3043-4328-A169-9A96BA8F6757}"/>
              </a:ext>
            </a:extLst>
          </p:cNvPr>
          <p:cNvCxnSpPr>
            <a:cxnSpLocks/>
          </p:cNvCxnSpPr>
          <p:nvPr/>
        </p:nvCxnSpPr>
        <p:spPr>
          <a:xfrm>
            <a:off x="2326954" y="1515342"/>
            <a:ext cx="0" cy="4199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1B293898-A3F5-480C-B58F-598569328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34" y="2249419"/>
            <a:ext cx="1343401" cy="1309956"/>
          </a:xfrm>
          <a:prstGeom prst="rect">
            <a:avLst/>
          </a:prstGeom>
        </p:spPr>
      </p:pic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F90B99F-32F1-4870-BA98-87E69814789F}"/>
              </a:ext>
            </a:extLst>
          </p:cNvPr>
          <p:cNvCxnSpPr>
            <a:cxnSpLocks/>
          </p:cNvCxnSpPr>
          <p:nvPr/>
        </p:nvCxnSpPr>
        <p:spPr>
          <a:xfrm>
            <a:off x="2287814" y="3139384"/>
            <a:ext cx="0" cy="41999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magine 40">
            <a:extLst>
              <a:ext uri="{FF2B5EF4-FFF2-40B4-BE49-F238E27FC236}">
                <a16:creationId xmlns:a16="http://schemas.microsoft.com/office/drawing/2014/main" id="{DCF894E5-280F-47E8-B36A-359AA73EA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34" y="4100851"/>
            <a:ext cx="1375613" cy="130995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2EF91D6-658B-4048-B208-76B5B05A3F40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2 / 21</a:t>
            </a:r>
          </a:p>
        </p:txBody>
      </p:sp>
    </p:spTree>
    <p:extLst>
      <p:ext uri="{BB962C8B-B14F-4D97-AF65-F5344CB8AC3E}">
        <p14:creationId xmlns:p14="http://schemas.microsoft.com/office/powerpoint/2010/main" val="25294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5C08402-D49B-4543-ACEA-DEDC0ABACB63}"/>
              </a:ext>
            </a:extLst>
          </p:cNvPr>
          <p:cNvSpPr/>
          <p:nvPr/>
        </p:nvSpPr>
        <p:spPr>
          <a:xfrm>
            <a:off x="537283" y="1228797"/>
            <a:ext cx="7090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Caratteristiche principali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Trasformazione immagine in scala di grigi in una mappa topografica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Intensità di ogni pixel rappresenta altezza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2CCA089-F647-4BBD-B086-87FFD8401748}"/>
              </a:ext>
            </a:extLst>
          </p:cNvPr>
          <p:cNvSpPr txBox="1"/>
          <p:nvPr/>
        </p:nvSpPr>
        <p:spPr>
          <a:xfrm>
            <a:off x="5392375" y="1917274"/>
            <a:ext cx="148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Alte intensità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E0F0A55-8E0A-4B88-9D67-1F7783D30582}"/>
              </a:ext>
            </a:extLst>
          </p:cNvPr>
          <p:cNvSpPr txBox="1"/>
          <p:nvPr/>
        </p:nvSpPr>
        <p:spPr>
          <a:xfrm>
            <a:off x="5124655" y="2685491"/>
            <a:ext cx="168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Basse intensità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EDF0231-B77A-46AD-85F0-DD10242AD184}"/>
              </a:ext>
            </a:extLst>
          </p:cNvPr>
          <p:cNvCxnSpPr>
            <a:cxnSpLocks/>
          </p:cNvCxnSpPr>
          <p:nvPr/>
        </p:nvCxnSpPr>
        <p:spPr>
          <a:xfrm flipV="1">
            <a:off x="4856936" y="2099898"/>
            <a:ext cx="535439" cy="9968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76706A8-50D6-4683-BE99-59ED65B1A39B}"/>
              </a:ext>
            </a:extLst>
          </p:cNvPr>
          <p:cNvCxnSpPr>
            <a:cxnSpLocks/>
          </p:cNvCxnSpPr>
          <p:nvPr/>
        </p:nvCxnSpPr>
        <p:spPr>
          <a:xfrm>
            <a:off x="4817656" y="2316250"/>
            <a:ext cx="339114" cy="44094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isultati immagini per montagna icona">
            <a:extLst>
              <a:ext uri="{FF2B5EF4-FFF2-40B4-BE49-F238E27FC236}">
                <a16:creationId xmlns:a16="http://schemas.microsoft.com/office/drawing/2014/main" id="{FEA1F538-07EB-432C-841C-E3EAAAABF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954" y="1683591"/>
            <a:ext cx="868544" cy="86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i immagini per valley icon">
            <a:extLst>
              <a:ext uri="{FF2B5EF4-FFF2-40B4-BE49-F238E27FC236}">
                <a16:creationId xmlns:a16="http://schemas.microsoft.com/office/drawing/2014/main" id="{9907C01C-43DC-4A55-8204-AC1B276E6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06" y="2326961"/>
            <a:ext cx="1134977" cy="98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14DC3B68-CDBE-46D7-A2F8-966C3B503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375" y="3307234"/>
            <a:ext cx="3120955" cy="1528393"/>
          </a:xfrm>
          <a:prstGeom prst="rect">
            <a:avLst/>
          </a:prstGeom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E52B129B-3D14-444E-9215-7AD35DC8E4EE}"/>
              </a:ext>
            </a:extLst>
          </p:cNvPr>
          <p:cNvSpPr/>
          <p:nvPr/>
        </p:nvSpPr>
        <p:spPr>
          <a:xfrm>
            <a:off x="469771" y="3899570"/>
            <a:ext cx="6424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Obiettivo è individuare tutti i </a:t>
            </a:r>
            <a:r>
              <a:rPr lang="it-IT" dirty="0" err="1"/>
              <a:t>catchment</a:t>
            </a:r>
            <a:r>
              <a:rPr lang="it-IT" dirty="0"/>
              <a:t> </a:t>
            </a:r>
            <a:r>
              <a:rPr lang="it-IT" dirty="0" err="1"/>
              <a:t>basins</a:t>
            </a:r>
            <a:r>
              <a:rPr lang="it-IT" dirty="0"/>
              <a:t> </a:t>
            </a:r>
          </a:p>
          <a:p>
            <a:r>
              <a:rPr lang="it-IT" dirty="0"/>
              <a:t>     (minimo locale)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30AF38-2C7A-4BA0-8E26-9B4C89C0B04E}"/>
              </a:ext>
            </a:extLst>
          </p:cNvPr>
          <p:cNvSpPr txBox="1"/>
          <p:nvPr/>
        </p:nvSpPr>
        <p:spPr>
          <a:xfrm>
            <a:off x="469771" y="2594103"/>
            <a:ext cx="3463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basa su due elementi: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 err="1"/>
              <a:t>Watershed</a:t>
            </a:r>
            <a:r>
              <a:rPr lang="it-IT" dirty="0"/>
              <a:t> line (linee spartiacque)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it-IT" dirty="0" err="1"/>
              <a:t>Catchment</a:t>
            </a:r>
            <a:r>
              <a:rPr lang="it-IT" dirty="0"/>
              <a:t> </a:t>
            </a:r>
            <a:r>
              <a:rPr lang="it-IT" dirty="0" err="1"/>
              <a:t>basins</a:t>
            </a:r>
            <a:r>
              <a:rPr lang="it-IT" dirty="0"/>
              <a:t> (bacino)</a:t>
            </a:r>
          </a:p>
          <a:p>
            <a:endParaRPr lang="it-IT" dirty="0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620510F2-3C7E-4E7E-8E85-D780EB16D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681" y="3153398"/>
            <a:ext cx="5130645" cy="967566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745BDCE-9ABF-4428-8584-15682772AE8E}"/>
              </a:ext>
            </a:extLst>
          </p:cNvPr>
          <p:cNvSpPr txBox="1"/>
          <p:nvPr/>
        </p:nvSpPr>
        <p:spPr>
          <a:xfrm>
            <a:off x="409903" y="197068"/>
            <a:ext cx="10687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Segmentazione di immagini: </a:t>
            </a:r>
            <a:r>
              <a:rPr lang="it-IT" sz="3200" dirty="0" err="1"/>
              <a:t>Watershed</a:t>
            </a:r>
            <a:r>
              <a:rPr lang="it-IT" sz="3200" dirty="0"/>
              <a:t> </a:t>
            </a:r>
            <a:r>
              <a:rPr lang="it-IT" sz="3200" dirty="0" err="1"/>
              <a:t>Algorithm</a:t>
            </a:r>
            <a:endParaRPr lang="it-IT" sz="32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C88E445-B938-4FE3-8A5D-7ED5D1D702BF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0EC4575-8D38-471E-A409-0DE621CCC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pic>
        <p:nvPicPr>
          <p:cNvPr id="23" name="Immagine 22" descr="Immagine che contiene sedendo, interni, tavolo&#10;&#10;Descrizione generata automaticamente">
            <a:extLst>
              <a:ext uri="{FF2B5EF4-FFF2-40B4-BE49-F238E27FC236}">
                <a16:creationId xmlns:a16="http://schemas.microsoft.com/office/drawing/2014/main" id="{F15E787A-A262-420B-A1AA-2D6697B2B5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" t="1279" r="977" b="1324"/>
          <a:stretch/>
        </p:blipFill>
        <p:spPr>
          <a:xfrm>
            <a:off x="9578340" y="4255342"/>
            <a:ext cx="2039620" cy="2022398"/>
          </a:xfrm>
          <a:prstGeom prst="rect">
            <a:avLst/>
          </a:prstGeom>
        </p:spPr>
      </p:pic>
      <p:pic>
        <p:nvPicPr>
          <p:cNvPr id="25" name="Immagine 24" descr="Immagine che contiene torta&#10;&#10;Descrizione generata automaticamente">
            <a:extLst>
              <a:ext uri="{FF2B5EF4-FFF2-40B4-BE49-F238E27FC236}">
                <a16:creationId xmlns:a16="http://schemas.microsoft.com/office/drawing/2014/main" id="{0D75B2B5-8AA7-4B3C-9F84-11ED4C3EEF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09" y="4228771"/>
            <a:ext cx="2076450" cy="2076450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5CB75E85-F6EF-438E-9519-8BB6C5A9D63C}"/>
              </a:ext>
            </a:extLst>
          </p:cNvPr>
          <p:cNvSpPr/>
          <p:nvPr/>
        </p:nvSpPr>
        <p:spPr>
          <a:xfrm>
            <a:off x="6565751" y="3045206"/>
            <a:ext cx="1179907" cy="11163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A737E380-6AA5-4389-8DCF-3C35E5DAC1F7}"/>
              </a:ext>
            </a:extLst>
          </p:cNvPr>
          <p:cNvSpPr/>
          <p:nvPr/>
        </p:nvSpPr>
        <p:spPr>
          <a:xfrm>
            <a:off x="8727814" y="3017229"/>
            <a:ext cx="1340418" cy="118234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ECF337F3-A355-46F9-9164-EAA349CAEBDE}"/>
              </a:ext>
            </a:extLst>
          </p:cNvPr>
          <p:cNvSpPr/>
          <p:nvPr/>
        </p:nvSpPr>
        <p:spPr>
          <a:xfrm>
            <a:off x="10636944" y="3042412"/>
            <a:ext cx="1179907" cy="111639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invertebrato, animale, mollusco, scuro&#10;&#10;Descrizione generata automaticamente">
            <a:extLst>
              <a:ext uri="{FF2B5EF4-FFF2-40B4-BE49-F238E27FC236}">
                <a16:creationId xmlns:a16="http://schemas.microsoft.com/office/drawing/2014/main" id="{61F92A9E-2D11-4B75-9F26-225CF4FFD5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09" y="4228771"/>
            <a:ext cx="2076450" cy="20764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E5A32D6-B123-4080-A531-83C98D9300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" t="527" r="1916" b="1691"/>
          <a:stretch/>
        </p:blipFill>
        <p:spPr>
          <a:xfrm>
            <a:off x="9578340" y="4261296"/>
            <a:ext cx="2032762" cy="2030402"/>
          </a:xfrm>
          <a:prstGeom prst="rect">
            <a:avLst/>
          </a:prstGeom>
        </p:spPr>
      </p:pic>
      <p:pic>
        <p:nvPicPr>
          <p:cNvPr id="11" name="Immagine 10" descr="Immagine che contiene riccio di mare, echinoderma, invertebrato, animale&#10;&#10;Descrizione generata automaticamente">
            <a:extLst>
              <a:ext uri="{FF2B5EF4-FFF2-40B4-BE49-F238E27FC236}">
                <a16:creationId xmlns:a16="http://schemas.microsoft.com/office/drawing/2014/main" id="{BAB43274-E234-4343-91D7-F08A54B285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86" y="4219729"/>
            <a:ext cx="2076450" cy="2076450"/>
          </a:xfrm>
          <a:prstGeom prst="rect">
            <a:avLst/>
          </a:prstGeom>
        </p:spPr>
      </p:pic>
      <p:pic>
        <p:nvPicPr>
          <p:cNvPr id="13" name="Immagine 12" descr="Immagine che contiene animale, riccio di mare, invertebrato, echinoderma&#10;&#10;Descrizione generata automaticamente">
            <a:extLst>
              <a:ext uri="{FF2B5EF4-FFF2-40B4-BE49-F238E27FC236}">
                <a16:creationId xmlns:a16="http://schemas.microsoft.com/office/drawing/2014/main" id="{42E9D9A6-0CFB-472A-9875-27D872BD6D8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" t="1332" r="1188" b="1499"/>
          <a:stretch/>
        </p:blipFill>
        <p:spPr>
          <a:xfrm>
            <a:off x="9581303" y="4248039"/>
            <a:ext cx="2011680" cy="2010924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7083EB9-C470-4557-B2C1-61C8718AE4C9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20 / 21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1C29DB1A-E62C-4ECB-B357-349B7D0797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03" y="4217365"/>
            <a:ext cx="2272943" cy="20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1" grpId="0"/>
      <p:bldP spid="37" grpId="0"/>
      <p:bldP spid="34" grpId="0"/>
      <p:bldP spid="26" grpId="0" animBg="1"/>
      <p:bldP spid="26" grpId="1" animBg="1"/>
      <p:bldP spid="27" grpId="0" animBg="1"/>
      <p:bldP spid="27" grpId="1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F6C113-7E21-459C-9019-0330D6793CF8}"/>
              </a:ext>
            </a:extLst>
          </p:cNvPr>
          <p:cNvSpPr txBox="1"/>
          <p:nvPr/>
        </p:nvSpPr>
        <p:spPr>
          <a:xfrm>
            <a:off x="409903" y="197069"/>
            <a:ext cx="3101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CONCLUSIONI</a:t>
            </a:r>
            <a:endParaRPr lang="it-IT" sz="32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87AFBDD-E710-49A5-95CF-033455478BC8}"/>
              </a:ext>
            </a:extLst>
          </p:cNvPr>
          <p:cNvSpPr txBox="1"/>
          <p:nvPr/>
        </p:nvSpPr>
        <p:spPr>
          <a:xfrm>
            <a:off x="621437" y="1171852"/>
            <a:ext cx="5474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Struttura modello semplice ma efficace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Architettura ottimizzata con CUDA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Ottimi risultati nella segmentazione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4BD145-4E60-468B-B5E2-11EEFAC2B916}"/>
              </a:ext>
            </a:extLst>
          </p:cNvPr>
          <p:cNvSpPr txBox="1"/>
          <p:nvPr/>
        </p:nvSpPr>
        <p:spPr>
          <a:xfrm>
            <a:off x="409903" y="3005021"/>
            <a:ext cx="36983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SVILUPPI FUTURI</a:t>
            </a:r>
            <a:endParaRPr lang="it-IT" b="1" dirty="0">
              <a:latin typeface="+mj-lt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6D09ED6-7D03-4095-A4AC-D028281467F1}"/>
              </a:ext>
            </a:extLst>
          </p:cNvPr>
          <p:cNvSpPr txBox="1"/>
          <p:nvPr/>
        </p:nvSpPr>
        <p:spPr>
          <a:xfrm>
            <a:off x="621437" y="3791750"/>
            <a:ext cx="9328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Migliorare il modello per individuare masse anomale all’interno del corpo umano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Segmentare le masse anomale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Realizzare una rete neurale per la segmentazione dato un dataset di immagini già partizionate</a:t>
            </a:r>
          </a:p>
          <a:p>
            <a:endParaRPr lang="it-IT" dirty="0"/>
          </a:p>
        </p:txBody>
      </p:sp>
      <p:pic>
        <p:nvPicPr>
          <p:cNvPr id="1030" name="Picture 6" descr="Risultati immagini per architettura rete neurale">
            <a:extLst>
              <a:ext uri="{FF2B5EF4-FFF2-40B4-BE49-F238E27FC236}">
                <a16:creationId xmlns:a16="http://schemas.microsoft.com/office/drawing/2014/main" id="{24DEAC05-A04F-4B40-997B-DCCFFA1F0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496" y="1184951"/>
            <a:ext cx="1626812" cy="144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7854C2-AE9F-4F0D-BFF7-9D4541E6F4BF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8B7C65E-AA2E-4D1D-BB92-2D2C133BA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5BDCB1C-AB22-4D68-B390-0FB7FCDCD62B}"/>
              </a:ext>
            </a:extLst>
          </p:cNvPr>
          <p:cNvSpPr txBox="1"/>
          <p:nvPr/>
        </p:nvSpPr>
        <p:spPr>
          <a:xfrm>
            <a:off x="10783614" y="641211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21 / 21</a:t>
            </a:r>
          </a:p>
        </p:txBody>
      </p:sp>
      <p:pic>
        <p:nvPicPr>
          <p:cNvPr id="1026" name="Picture 2" descr="Risultati immagini per future icon">
            <a:extLst>
              <a:ext uri="{FF2B5EF4-FFF2-40B4-BE49-F238E27FC236}">
                <a16:creationId xmlns:a16="http://schemas.microsoft.com/office/drawing/2014/main" id="{C8132D30-4009-4F5E-9EB9-9FD30AF27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0"/>
          <a:stretch/>
        </p:blipFill>
        <p:spPr bwMode="auto">
          <a:xfrm>
            <a:off x="10096749" y="3622115"/>
            <a:ext cx="1120305" cy="120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60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72E0FC-65BC-4820-8623-EEFFD61E5BDF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3 / 21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7867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non binaria: Dati e Architettura</a:t>
            </a:r>
            <a:endParaRPr lang="it-IT" sz="24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A21F175-0C08-4A88-BFCB-462457528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" y="1062037"/>
            <a:ext cx="8020050" cy="4733925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712E76A4-7E7D-440D-AA68-9AC3551DBC01}"/>
              </a:ext>
            </a:extLst>
          </p:cNvPr>
          <p:cNvSpPr/>
          <p:nvPr/>
        </p:nvSpPr>
        <p:spPr>
          <a:xfrm>
            <a:off x="2549769" y="1062037"/>
            <a:ext cx="6530125" cy="4733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 descr="Immagine che contiene invertebrato, animale&#10;&#10;Descrizione generata automaticamente">
            <a:extLst>
              <a:ext uri="{FF2B5EF4-FFF2-40B4-BE49-F238E27FC236}">
                <a16:creationId xmlns:a16="http://schemas.microsoft.com/office/drawing/2014/main" id="{4943177D-26BD-48CE-9F00-35525B6C8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909" y="1130863"/>
            <a:ext cx="2076450" cy="1733550"/>
          </a:xfrm>
          <a:prstGeom prst="rect">
            <a:avLst/>
          </a:prstGeom>
        </p:spPr>
      </p:pic>
      <p:pic>
        <p:nvPicPr>
          <p:cNvPr id="26" name="Immagine 25" descr="Immagine che contiene frutta&#10;&#10;Descrizione generata automaticamente">
            <a:extLst>
              <a:ext uri="{FF2B5EF4-FFF2-40B4-BE49-F238E27FC236}">
                <a16:creationId xmlns:a16="http://schemas.microsoft.com/office/drawing/2014/main" id="{CC63BAC9-136B-47D8-985B-722BAECA8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14" y="2562225"/>
            <a:ext cx="2076450" cy="1733550"/>
          </a:xfrm>
          <a:prstGeom prst="rect">
            <a:avLst/>
          </a:prstGeom>
        </p:spPr>
      </p:pic>
      <p:pic>
        <p:nvPicPr>
          <p:cNvPr id="29" name="Immagine 28" descr="Immagine che contiene sedendo, bianco, interni, nero&#10;&#10;Descrizione generata automaticamente">
            <a:extLst>
              <a:ext uri="{FF2B5EF4-FFF2-40B4-BE49-F238E27FC236}">
                <a16:creationId xmlns:a16="http://schemas.microsoft.com/office/drawing/2014/main" id="{30F3DA0F-8C0B-45ED-80E6-6B4EB60D2F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647" y="4135748"/>
            <a:ext cx="2076450" cy="173355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B39F246-4D5D-488D-9079-FA843B50D4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45" y="623887"/>
            <a:ext cx="24479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7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7111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non binaria: </a:t>
            </a:r>
            <a:r>
              <a:rPr lang="it-IT" sz="3200" dirty="0" err="1"/>
              <a:t>Preprocessing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B8C820-F2E3-4CF6-997F-B541D0B3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846" y="1001780"/>
            <a:ext cx="9906307" cy="5078868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FB66C9A-AF95-4817-BA5C-626230DC4966}"/>
              </a:ext>
            </a:extLst>
          </p:cNvPr>
          <p:cNvSpPr/>
          <p:nvPr/>
        </p:nvSpPr>
        <p:spPr>
          <a:xfrm>
            <a:off x="3516923" y="1327638"/>
            <a:ext cx="2277208" cy="146831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interni, nero, animale&#10;&#10;Descrizione generata automaticamente">
            <a:extLst>
              <a:ext uri="{FF2B5EF4-FFF2-40B4-BE49-F238E27FC236}">
                <a16:creationId xmlns:a16="http://schemas.microsoft.com/office/drawing/2014/main" id="{BF8C3A37-E474-49E3-AC92-CB066A4AA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62" y="3015890"/>
            <a:ext cx="3191608" cy="2664553"/>
          </a:xfrm>
          <a:prstGeom prst="rect">
            <a:avLst/>
          </a:prstGeom>
        </p:spPr>
      </p:pic>
      <p:pic>
        <p:nvPicPr>
          <p:cNvPr id="15" name="Immagine 14" descr="Immagine che contiene animale, interni&#10;&#10;Descrizione generata automaticamente">
            <a:extLst>
              <a:ext uri="{FF2B5EF4-FFF2-40B4-BE49-F238E27FC236}">
                <a16:creationId xmlns:a16="http://schemas.microsoft.com/office/drawing/2014/main" id="{603B9578-08BB-4B1B-8ADC-BF6688EF3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62" y="3009462"/>
            <a:ext cx="3191608" cy="3191608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D59A91EF-3B29-4D21-8BE8-EA9127812DEB}"/>
              </a:ext>
            </a:extLst>
          </p:cNvPr>
          <p:cNvSpPr/>
          <p:nvPr/>
        </p:nvSpPr>
        <p:spPr>
          <a:xfrm>
            <a:off x="5983166" y="1327638"/>
            <a:ext cx="2277208" cy="146831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 descr="Immagine che contiene animale, interni&#10;&#10;Descrizione generata automaticamente">
            <a:extLst>
              <a:ext uri="{FF2B5EF4-FFF2-40B4-BE49-F238E27FC236}">
                <a16:creationId xmlns:a16="http://schemas.microsoft.com/office/drawing/2014/main" id="{4E2F31B7-5F0F-49F7-A69A-C735296249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30162" y="3013231"/>
            <a:ext cx="3191608" cy="3191608"/>
          </a:xfrm>
          <a:prstGeom prst="rect">
            <a:avLst/>
          </a:prstGeom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7EEC54AB-9882-4550-8C8F-A2591652922B}"/>
              </a:ext>
            </a:extLst>
          </p:cNvPr>
          <p:cNvSpPr/>
          <p:nvPr/>
        </p:nvSpPr>
        <p:spPr>
          <a:xfrm>
            <a:off x="8610600" y="1327638"/>
            <a:ext cx="2277208" cy="308704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8AAC408F-A2BB-4870-8142-4BD7A5E3B14D}"/>
              </a:ext>
            </a:extLst>
          </p:cNvPr>
          <p:cNvSpPr/>
          <p:nvPr/>
        </p:nvSpPr>
        <p:spPr>
          <a:xfrm>
            <a:off x="7779774" y="4600563"/>
            <a:ext cx="2277208" cy="15358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A9921FF-3336-4C99-B4E9-8E7BB8649B42}"/>
              </a:ext>
            </a:extLst>
          </p:cNvPr>
          <p:cNvSpPr/>
          <p:nvPr/>
        </p:nvSpPr>
        <p:spPr>
          <a:xfrm>
            <a:off x="3421626" y="2851721"/>
            <a:ext cx="4109884" cy="3349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F98C5B98-4417-4992-8827-30AF26D301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0" r="31428"/>
          <a:stretch/>
        </p:blipFill>
        <p:spPr>
          <a:xfrm>
            <a:off x="4178710" y="3293350"/>
            <a:ext cx="3489222" cy="228990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A3B5B9D-5C30-4F4F-AC31-1BD8915CD3B2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4 / 21</a:t>
            </a:r>
          </a:p>
        </p:txBody>
      </p:sp>
    </p:spTree>
    <p:extLst>
      <p:ext uri="{BB962C8B-B14F-4D97-AF65-F5344CB8AC3E}">
        <p14:creationId xmlns:p14="http://schemas.microsoft.com/office/powerpoint/2010/main" val="420161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2" grpId="0" animBg="1"/>
      <p:bldP spid="22" grpId="1" animBg="1"/>
      <p:bldP spid="27" grpId="0" animBg="1"/>
      <p:bldP spid="27" grpId="1" animBg="1"/>
      <p:bldP spid="28" grpId="0" animBg="1"/>
      <p:bldP spid="28" grpId="1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6292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non binaria: Split Dati</a:t>
            </a:r>
            <a:endParaRPr lang="it-IT" sz="2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CB22B17-4F32-42FE-B52C-1068CE1A4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4" y="1993398"/>
            <a:ext cx="11142419" cy="2556254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BCE48727-21AF-48CF-82A6-DF0C30BA82A5}"/>
              </a:ext>
            </a:extLst>
          </p:cNvPr>
          <p:cNvSpPr/>
          <p:nvPr/>
        </p:nvSpPr>
        <p:spPr>
          <a:xfrm>
            <a:off x="1292469" y="1614260"/>
            <a:ext cx="10559561" cy="3414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C4A2E1E-3B13-4D18-9891-5EE3B410B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06" y="1577571"/>
            <a:ext cx="5554285" cy="370285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741BDA-DD80-4CC9-A57D-F76AAFD1F184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5 / 21</a:t>
            </a:r>
          </a:p>
        </p:txBody>
      </p:sp>
    </p:spTree>
    <p:extLst>
      <p:ext uri="{BB962C8B-B14F-4D97-AF65-F5344CB8AC3E}">
        <p14:creationId xmlns:p14="http://schemas.microsoft.com/office/powerpoint/2010/main" val="230857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7924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non binaria: Creazione Modello</a:t>
            </a:r>
            <a:endParaRPr lang="it-IT" sz="2400" dirty="0"/>
          </a:p>
        </p:txBody>
      </p:sp>
      <p:pic>
        <p:nvPicPr>
          <p:cNvPr id="3" name="Immagine 2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BD7FD72E-BD82-40E9-AD82-1E5BDED99D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74" b="9615"/>
          <a:stretch/>
        </p:blipFill>
        <p:spPr>
          <a:xfrm>
            <a:off x="6096000" y="688511"/>
            <a:ext cx="4075034" cy="561671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C64E5C-0AAE-4C65-9317-266614C7C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095948"/>
            <a:ext cx="4783016" cy="2690447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416E94F-57E2-4EDD-A34F-8502E90FE913}"/>
              </a:ext>
            </a:extLst>
          </p:cNvPr>
          <p:cNvSpPr/>
          <p:nvPr/>
        </p:nvSpPr>
        <p:spPr>
          <a:xfrm>
            <a:off x="5750412" y="5190150"/>
            <a:ext cx="2584289" cy="77901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773825B-7A63-4470-B93B-3F1B2B1E0607}"/>
              </a:ext>
            </a:extLst>
          </p:cNvPr>
          <p:cNvSpPr/>
          <p:nvPr/>
        </p:nvSpPr>
        <p:spPr>
          <a:xfrm>
            <a:off x="5750412" y="4411137"/>
            <a:ext cx="2584289" cy="77901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9FA8522-6CA6-4C9C-8236-5AFA911FB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88" y="2052149"/>
            <a:ext cx="3711693" cy="2358988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5D87E9E-2BBE-4859-AC87-842F5A5FAEB0}"/>
              </a:ext>
            </a:extLst>
          </p:cNvPr>
          <p:cNvSpPr/>
          <p:nvPr/>
        </p:nvSpPr>
        <p:spPr>
          <a:xfrm>
            <a:off x="5750411" y="2244528"/>
            <a:ext cx="2584289" cy="77901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6A429F8-9DF0-43BF-9C47-B517590BFE81}"/>
              </a:ext>
            </a:extLst>
          </p:cNvPr>
          <p:cNvSpPr/>
          <p:nvPr/>
        </p:nvSpPr>
        <p:spPr>
          <a:xfrm>
            <a:off x="5750411" y="1609301"/>
            <a:ext cx="2584289" cy="77901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64767A-8CC4-4ACF-839A-178247D3F77B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6 / 21</a:t>
            </a:r>
          </a:p>
        </p:txBody>
      </p:sp>
    </p:spTree>
    <p:extLst>
      <p:ext uri="{BB962C8B-B14F-4D97-AF65-F5344CB8AC3E}">
        <p14:creationId xmlns:p14="http://schemas.microsoft.com/office/powerpoint/2010/main" val="9107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9982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non binaria: Compilazione e Fitting Modello</a:t>
            </a:r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16B760C-791A-409F-A0DF-81F164ABB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055" y="951517"/>
            <a:ext cx="6598982" cy="5179393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C4767D11-9ED5-4C1F-A2BC-7E3D242F7DC4}"/>
              </a:ext>
            </a:extLst>
          </p:cNvPr>
          <p:cNvSpPr/>
          <p:nvPr/>
        </p:nvSpPr>
        <p:spPr>
          <a:xfrm>
            <a:off x="2672862" y="2072896"/>
            <a:ext cx="2277208" cy="18308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B35412A6-6EF4-4730-AA5F-21FC5D7A0556}"/>
              </a:ext>
            </a:extLst>
          </p:cNvPr>
          <p:cNvSpPr/>
          <p:nvPr/>
        </p:nvSpPr>
        <p:spPr>
          <a:xfrm>
            <a:off x="2734962" y="4109719"/>
            <a:ext cx="2584289" cy="219086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74F3DF21-9A3C-452F-BAD7-B6F54D14B007}"/>
              </a:ext>
            </a:extLst>
          </p:cNvPr>
          <p:cNvSpPr/>
          <p:nvPr/>
        </p:nvSpPr>
        <p:spPr>
          <a:xfrm>
            <a:off x="6333392" y="4381788"/>
            <a:ext cx="3308838" cy="164672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39EC465-9223-4290-9BA7-D40E7D6DF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20" y="781844"/>
            <a:ext cx="4891753" cy="3261169"/>
          </a:xfrm>
          <a:prstGeom prst="rect">
            <a:avLst/>
          </a:prstGeom>
        </p:spPr>
      </p:pic>
      <p:pic>
        <p:nvPicPr>
          <p:cNvPr id="18" name="Immagine 17" descr="Immagine che contiene mappa, testo&#10;&#10;Descrizione generata automaticamente">
            <a:extLst>
              <a:ext uri="{FF2B5EF4-FFF2-40B4-BE49-F238E27FC236}">
                <a16:creationId xmlns:a16="http://schemas.microsoft.com/office/drawing/2014/main" id="{8904E591-94C2-4883-A66E-CF13433DD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46" y="781844"/>
            <a:ext cx="4891754" cy="326117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156C7E0-82FA-4F89-820F-8C367C2A324D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7 / 21</a:t>
            </a:r>
          </a:p>
        </p:txBody>
      </p:sp>
    </p:spTree>
    <p:extLst>
      <p:ext uri="{BB962C8B-B14F-4D97-AF65-F5344CB8AC3E}">
        <p14:creationId xmlns:p14="http://schemas.microsoft.com/office/powerpoint/2010/main" val="197134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7473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non binaria: </a:t>
            </a:r>
            <a:r>
              <a:rPr lang="it-IT" sz="3200" dirty="0" err="1"/>
              <a:t>Augmentation</a:t>
            </a:r>
            <a:r>
              <a:rPr lang="it-IT" sz="3200" dirty="0"/>
              <a:t> 1</a:t>
            </a:r>
            <a:endParaRPr lang="it-IT" sz="2400" dirty="0"/>
          </a:p>
        </p:txBody>
      </p:sp>
      <p:pic>
        <p:nvPicPr>
          <p:cNvPr id="22" name="Immagine 21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269B171B-B0CF-4CAB-8FE1-6150936F8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6" y="781844"/>
            <a:ext cx="10645287" cy="5260649"/>
          </a:xfrm>
          <a:prstGeom prst="rect">
            <a:avLst/>
          </a:prstGeom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62CF8821-574D-48AD-BBCC-65B3BF2F55B7}"/>
              </a:ext>
            </a:extLst>
          </p:cNvPr>
          <p:cNvSpPr/>
          <p:nvPr/>
        </p:nvSpPr>
        <p:spPr>
          <a:xfrm>
            <a:off x="3112106" y="1320457"/>
            <a:ext cx="3147092" cy="139447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967DB9A6-3D36-419B-8F48-54C2FC19C55A}"/>
              </a:ext>
            </a:extLst>
          </p:cNvPr>
          <p:cNvSpPr/>
          <p:nvPr/>
        </p:nvSpPr>
        <p:spPr>
          <a:xfrm>
            <a:off x="6491283" y="1095701"/>
            <a:ext cx="2828563" cy="17969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3FFFFAC-5F13-429C-B0A7-51714570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90" y="3018363"/>
            <a:ext cx="3404339" cy="2842155"/>
          </a:xfrm>
          <a:prstGeom prst="rect">
            <a:avLst/>
          </a:prstGeom>
        </p:spPr>
      </p:pic>
      <p:pic>
        <p:nvPicPr>
          <p:cNvPr id="29" name="Immagine 28" descr="Immagine che contiene invertebrato, mollusco, animale&#10;&#10;Descrizione generata automaticamente">
            <a:extLst>
              <a:ext uri="{FF2B5EF4-FFF2-40B4-BE49-F238E27FC236}">
                <a16:creationId xmlns:a16="http://schemas.microsoft.com/office/drawing/2014/main" id="{A97D06CA-AE4E-4D32-9AB2-C708F14E6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90" y="3023369"/>
            <a:ext cx="3401215" cy="2839546"/>
          </a:xfrm>
          <a:prstGeom prst="rect">
            <a:avLst/>
          </a:prstGeom>
        </p:spPr>
      </p:pic>
      <p:sp>
        <p:nvSpPr>
          <p:cNvPr id="30" name="Rettangolo 29">
            <a:extLst>
              <a:ext uri="{FF2B5EF4-FFF2-40B4-BE49-F238E27FC236}">
                <a16:creationId xmlns:a16="http://schemas.microsoft.com/office/drawing/2014/main" id="{4A1A2755-55C8-4B52-A8BF-84C125044B01}"/>
              </a:ext>
            </a:extLst>
          </p:cNvPr>
          <p:cNvSpPr/>
          <p:nvPr/>
        </p:nvSpPr>
        <p:spPr>
          <a:xfrm>
            <a:off x="9493013" y="1095700"/>
            <a:ext cx="2268921" cy="339764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277E6B8-2954-44D0-9DE1-9F96607C71F0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8 / 21</a:t>
            </a:r>
          </a:p>
        </p:txBody>
      </p:sp>
    </p:spTree>
    <p:extLst>
      <p:ext uri="{BB962C8B-B14F-4D97-AF65-F5344CB8AC3E}">
        <p14:creationId xmlns:p14="http://schemas.microsoft.com/office/powerpoint/2010/main" val="271207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1" animBg="1"/>
      <p:bldP spid="24" grpId="2" animBg="1"/>
      <p:bldP spid="3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D59A6F-CEC2-4951-99FF-987B27ECCAA6}"/>
              </a:ext>
            </a:extLst>
          </p:cNvPr>
          <p:cNvSpPr txBox="1"/>
          <p:nvPr/>
        </p:nvSpPr>
        <p:spPr>
          <a:xfrm>
            <a:off x="3112106" y="6412117"/>
            <a:ext cx="5967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Università degli Studi di Milano Bicocca, Anno Accademico 2018-2019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2BF3F5-1369-4060-A4A8-34D936FF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253" y="6305221"/>
            <a:ext cx="553747" cy="52940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22B1F3-9B5A-43E8-9548-38705DC98D76}"/>
              </a:ext>
            </a:extLst>
          </p:cNvPr>
          <p:cNvSpPr txBox="1"/>
          <p:nvPr/>
        </p:nvSpPr>
        <p:spPr>
          <a:xfrm>
            <a:off x="409903" y="197069"/>
            <a:ext cx="7473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/>
              <a:t>Classificazione non binaria: </a:t>
            </a:r>
            <a:r>
              <a:rPr lang="it-IT" sz="3200" dirty="0" err="1"/>
              <a:t>Augmentation</a:t>
            </a:r>
            <a:r>
              <a:rPr lang="it-IT" sz="3200" dirty="0"/>
              <a:t> 2</a:t>
            </a:r>
            <a:endParaRPr lang="it-IT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BD526D-6B55-464E-9A73-9BDA59308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1443037"/>
            <a:ext cx="8791575" cy="3971925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BE6EFACA-B4A9-4C60-99BD-BDE2E88C50DC}"/>
              </a:ext>
            </a:extLst>
          </p:cNvPr>
          <p:cNvSpPr/>
          <p:nvPr/>
        </p:nvSpPr>
        <p:spPr>
          <a:xfrm>
            <a:off x="5825809" y="1163140"/>
            <a:ext cx="4665978" cy="20520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F9EB4A2-6E73-4337-B8FA-179E99FDB1CD}"/>
              </a:ext>
            </a:extLst>
          </p:cNvPr>
          <p:cNvSpPr/>
          <p:nvPr/>
        </p:nvSpPr>
        <p:spPr>
          <a:xfrm>
            <a:off x="5825809" y="3481299"/>
            <a:ext cx="4665978" cy="205200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34391649-6BE4-4279-BBB5-A29F14731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0" y="692528"/>
            <a:ext cx="4183156" cy="2788771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E75696A6-388D-4835-8A66-E0417E92F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80" y="3429000"/>
            <a:ext cx="4183156" cy="278877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CE74DC9-01EE-4A55-A336-A099458113B4}"/>
              </a:ext>
            </a:extLst>
          </p:cNvPr>
          <p:cNvSpPr txBox="1"/>
          <p:nvPr/>
        </p:nvSpPr>
        <p:spPr>
          <a:xfrm>
            <a:off x="10783614" y="6412117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</a:rPr>
              <a:t>9 / 21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F739884A-5C04-4BC5-822E-06A87D28A6F0}"/>
              </a:ext>
            </a:extLst>
          </p:cNvPr>
          <p:cNvSpPr/>
          <p:nvPr/>
        </p:nvSpPr>
        <p:spPr>
          <a:xfrm>
            <a:off x="7421732" y="4714043"/>
            <a:ext cx="204186" cy="1775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507F391-5860-462C-A869-24443A2B8937}"/>
              </a:ext>
            </a:extLst>
          </p:cNvPr>
          <p:cNvSpPr txBox="1"/>
          <p:nvPr/>
        </p:nvSpPr>
        <p:spPr>
          <a:xfrm>
            <a:off x="7279405" y="4669496"/>
            <a:ext cx="790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 20</a:t>
            </a:r>
          </a:p>
        </p:txBody>
      </p:sp>
    </p:spTree>
    <p:extLst>
      <p:ext uri="{BB962C8B-B14F-4D97-AF65-F5344CB8AC3E}">
        <p14:creationId xmlns:p14="http://schemas.microsoft.com/office/powerpoint/2010/main" val="10729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703</Words>
  <Application>Microsoft Office PowerPoint</Application>
  <PresentationFormat>Widescreen</PresentationFormat>
  <Paragraphs>138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Paolo Mariani</dc:creator>
  <cp:lastModifiedBy>Federico Manenti</cp:lastModifiedBy>
  <cp:revision>203</cp:revision>
  <dcterms:created xsi:type="dcterms:W3CDTF">2019-06-28T12:33:26Z</dcterms:created>
  <dcterms:modified xsi:type="dcterms:W3CDTF">2019-09-12T21:58:38Z</dcterms:modified>
</cp:coreProperties>
</file>